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5143500" cx="9144000"/>
  <p:notesSz cx="6858000" cy="9144000"/>
  <p:embeddedFontLst>
    <p:embeddedFont>
      <p:font typeface="Economica"/>
      <p:regular r:id="rId20"/>
      <p:bold r:id="rId21"/>
      <p:italic r:id="rId22"/>
      <p:boldItalic r:id="rId23"/>
    </p:embeddedFont>
    <p:embeddedFont>
      <p:font typeface="Open Sans"/>
      <p:regular r:id="rId24"/>
      <p:bold r:id="rId25"/>
      <p:italic r:id="rId26"/>
      <p:boldItalic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Economica-regular.fntdata"/><Relationship Id="rId22" Type="http://schemas.openxmlformats.org/officeDocument/2006/relationships/font" Target="fonts/Economica-italic.fntdata"/><Relationship Id="rId21" Type="http://schemas.openxmlformats.org/officeDocument/2006/relationships/font" Target="fonts/Economica-bold.fntdata"/><Relationship Id="rId24" Type="http://schemas.openxmlformats.org/officeDocument/2006/relationships/font" Target="fonts/OpenSans-regular.fntdata"/><Relationship Id="rId23" Type="http://schemas.openxmlformats.org/officeDocument/2006/relationships/font" Target="fonts/Economica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OpenSans-italic.fntdata"/><Relationship Id="rId25" Type="http://schemas.openxmlformats.org/officeDocument/2006/relationships/font" Target="fonts/OpenSans-bold.fntdata"/><Relationship Id="rId27" Type="http://schemas.openxmlformats.org/officeDocument/2006/relationships/font" Target="fonts/OpenSans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10772629b88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10772629b88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0772629b88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10772629b88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772629b88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0772629b88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0772629b88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10772629b88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0772629b88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10772629b88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10772629b8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10772629b8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10772629b88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10772629b88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10772629b88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10772629b88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0772629b88_3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0772629b88_3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ngfjngjnty</a:t>
            </a:r>
            <a:endParaRPr b="1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10772629b88_4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10772629b88_4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10772629b88_4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10772629b88_4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0772629b88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10772629b88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10772629b88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10772629b88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4013" y="756700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1" name="Google Shape;11;p2"/>
          <p:cNvSpPr/>
          <p:nvPr/>
        </p:nvSpPr>
        <p:spPr>
          <a:xfrm rot="10800000">
            <a:off x="5318350" y="32667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11"/>
          <p:cNvSpPr txBox="1"/>
          <p:nvPr>
            <p:ph hasCustomPrompt="1" type="title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/>
          <p:nvPr>
            <p:ph idx="1" type="body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" name="Google Shape;5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flipH="1">
            <a:off x="7595938" y="4602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7" name="Google Shape;17;p3"/>
          <p:cNvSpPr/>
          <p:nvPr/>
        </p:nvSpPr>
        <p:spPr>
          <a:xfrm flipH="1" rot="10800000">
            <a:off x="466425" y="35583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8" name="Google Shape;18;p3"/>
          <p:cNvSpPr txBox="1"/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4832400" y="1594100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5" name="Google Shape;35;p7"/>
          <p:cNvSpPr txBox="1"/>
          <p:nvPr>
            <p:ph idx="1" type="body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6" name="Google Shape;36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8"/>
          <p:cNvSpPr txBox="1"/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0" name="Google Shape;4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4" name="Google Shape;44;p9"/>
          <p:cNvSpPr txBox="1"/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" type="subTitle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idx="1" type="body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/>
        </p:txBody>
      </p:sp>
      <p:sp>
        <p:nvSpPr>
          <p:cNvPr id="50" name="Google Shape;50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ux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Relationship Id="rId4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Relationship Id="rId4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2986725" y="785030"/>
            <a:ext cx="3054600" cy="153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ROBOTICS Project</a:t>
            </a:r>
            <a:endParaRPr/>
          </a:p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2986725" y="2322225"/>
            <a:ext cx="3207300" cy="180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rPr lang="en" sz="1597"/>
              <a:t>Done by :</a:t>
            </a:r>
            <a:endParaRPr sz="1597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rPr lang="en" sz="1597"/>
              <a:t>    -</a:t>
            </a:r>
            <a:r>
              <a:rPr lang="en" sz="1597"/>
              <a:t>Shriarulmozhivarman GOBICHETTIPALAYAM,</a:t>
            </a:r>
            <a:endParaRPr sz="1597"/>
          </a:p>
          <a:p>
            <a:pPr indent="0" lvl="0" marL="45720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rPr lang="en" sz="1597"/>
              <a:t>-</a:t>
            </a:r>
            <a:r>
              <a:rPr lang="en" sz="1597"/>
              <a:t>Etinosa Matthew IKPONMWOSA</a:t>
            </a:r>
            <a:endParaRPr sz="1597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rPr lang="en" sz="1597"/>
              <a:t>Supervised</a:t>
            </a:r>
            <a:r>
              <a:rPr lang="en" sz="1597"/>
              <a:t> by : </a:t>
            </a:r>
            <a:endParaRPr sz="1597"/>
          </a:p>
          <a:p>
            <a:pPr indent="-330041" lvl="0" marL="45720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598"/>
              <a:buChar char="-"/>
            </a:pPr>
            <a:r>
              <a:rPr lang="en" sz="1597"/>
              <a:t>Ralph SEULIN,</a:t>
            </a:r>
            <a:endParaRPr sz="1597"/>
          </a:p>
          <a:p>
            <a:pPr indent="-330041" lvl="0" marL="45720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598"/>
              <a:buChar char="-"/>
            </a:pPr>
            <a:r>
              <a:rPr lang="en" sz="1597"/>
              <a:t>David FOFI,</a:t>
            </a:r>
            <a:endParaRPr sz="1597"/>
          </a:p>
          <a:p>
            <a:pPr indent="-330041" lvl="0" marL="45720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598"/>
              <a:buChar char="-"/>
            </a:pPr>
            <a:r>
              <a:rPr lang="en" sz="1597"/>
              <a:t>Raphael DUVERN</a:t>
            </a:r>
            <a:r>
              <a:rPr lang="en" sz="1597"/>
              <a:t>E,</a:t>
            </a:r>
            <a:endParaRPr sz="1597"/>
          </a:p>
          <a:p>
            <a:pPr indent="-330041" lvl="0" marL="45720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598"/>
              <a:buChar char="-"/>
            </a:pPr>
            <a:r>
              <a:rPr lang="en" sz="1597"/>
              <a:t>Renato MARTIN</a:t>
            </a:r>
            <a:r>
              <a:rPr lang="en" sz="1597"/>
              <a:t>S,</a:t>
            </a:r>
            <a:endParaRPr sz="1597"/>
          </a:p>
          <a:p>
            <a:pPr indent="-330041" lvl="0" marL="45720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598"/>
              <a:buChar char="-"/>
            </a:pPr>
            <a:r>
              <a:rPr lang="en" sz="1597"/>
              <a:t>Joaquin RODRIGUEZ.</a:t>
            </a:r>
            <a:endParaRPr sz="1597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2</a:t>
            </a:r>
            <a:r>
              <a:rPr lang="en"/>
              <a:t> : Cropping the Image</a:t>
            </a:r>
            <a:endParaRPr/>
          </a:p>
        </p:txBody>
      </p:sp>
      <p:sp>
        <p:nvSpPr>
          <p:cNvPr id="137" name="Google Shape;137;p22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	  Yellow Lane Maked Image                      White Lane Masked Image    </a:t>
            </a:r>
            <a:endParaRPr/>
          </a:p>
        </p:txBody>
      </p:sp>
      <p:pic>
        <p:nvPicPr>
          <p:cNvPr id="138" name="Google Shape;138;p22"/>
          <p:cNvPicPr preferRelativeResize="0"/>
          <p:nvPr/>
        </p:nvPicPr>
        <p:blipFill rotWithShape="1">
          <a:blip r:embed="rId3">
            <a:alphaModFix/>
          </a:blip>
          <a:srcRect b="33665" l="1446" r="2130" t="0"/>
          <a:stretch/>
        </p:blipFill>
        <p:spPr>
          <a:xfrm>
            <a:off x="1000575" y="1225225"/>
            <a:ext cx="3130275" cy="2224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2"/>
          <p:cNvPicPr preferRelativeResize="0"/>
          <p:nvPr/>
        </p:nvPicPr>
        <p:blipFill rotWithShape="1">
          <a:blip r:embed="rId4">
            <a:alphaModFix/>
          </a:blip>
          <a:srcRect b="33665" l="1169" r="2165" t="0"/>
          <a:stretch/>
        </p:blipFill>
        <p:spPr>
          <a:xfrm>
            <a:off x="4749725" y="1225225"/>
            <a:ext cx="3092725" cy="2224926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3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3</a:t>
            </a:r>
            <a:r>
              <a:rPr lang="en"/>
              <a:t> : </a:t>
            </a:r>
            <a:r>
              <a:rPr lang="en"/>
              <a:t>Control</a:t>
            </a:r>
            <a:endParaRPr/>
          </a:p>
        </p:txBody>
      </p:sp>
      <p:sp>
        <p:nvSpPr>
          <p:cNvPr id="146" name="Google Shape;146;p23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Calculate the centroid of the lane detected in the image.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Apply PID Control with </a:t>
            </a:r>
            <a:r>
              <a:rPr lang="en"/>
              <a:t>the difference b/w the centroid of the lane and center the image (along x-axis) as error.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7" name="Google Shape;147;p23"/>
          <p:cNvPicPr preferRelativeResize="0"/>
          <p:nvPr/>
        </p:nvPicPr>
        <p:blipFill rotWithShape="1">
          <a:blip r:embed="rId3">
            <a:alphaModFix/>
          </a:blip>
          <a:srcRect b="37067" l="0" r="0" t="0"/>
          <a:stretch/>
        </p:blipFill>
        <p:spPr>
          <a:xfrm>
            <a:off x="3203725" y="2437875"/>
            <a:ext cx="2972251" cy="1950325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4"/>
          <p:cNvSpPr txBox="1"/>
          <p:nvPr>
            <p:ph type="title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300"/>
              <a:t>Demo</a:t>
            </a:r>
            <a:endParaRPr sz="13300"/>
          </a:p>
        </p:txBody>
      </p:sp>
      <p:sp>
        <p:nvSpPr>
          <p:cNvPr id="154" name="Google Shape;154;p24"/>
          <p:cNvSpPr txBox="1"/>
          <p:nvPr>
            <p:ph idx="1" type="body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Conclusions</a:t>
            </a:r>
            <a:endParaRPr/>
          </a:p>
        </p:txBody>
      </p:sp>
      <p:sp>
        <p:nvSpPr>
          <p:cNvPr id="161" name="Google Shape;161;p25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Our Method uses HSV filtering for </a:t>
            </a:r>
            <a:r>
              <a:rPr lang="en"/>
              <a:t>efficient</a:t>
            </a:r>
            <a:r>
              <a:rPr lang="en"/>
              <a:t> filtering,</a:t>
            </a:r>
            <a:r>
              <a:rPr lang="en"/>
              <a:t>image </a:t>
            </a:r>
            <a:r>
              <a:rPr lang="en"/>
              <a:t>cropping to </a:t>
            </a:r>
            <a:r>
              <a:rPr lang="en"/>
              <a:t>centralize the area of control</a:t>
            </a:r>
            <a:r>
              <a:rPr lang="en"/>
              <a:t>, centroids of the track to </a:t>
            </a:r>
            <a:r>
              <a:rPr lang="en"/>
              <a:t>control the robot’s motion. </a:t>
            </a:r>
            <a:endParaRPr/>
          </a:p>
          <a:p>
            <a:pPr indent="0" lvl="0" marL="0" rtl="0" algn="just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Our Methods takes 4 to 5 minutes to complete the track. When we tried to increase the speed, the PID Parameters were also changed, which deviates the robot off the track</a:t>
            </a:r>
            <a:r>
              <a:rPr lang="en"/>
              <a:t>.</a:t>
            </a:r>
            <a:endParaRPr/>
          </a:p>
        </p:txBody>
      </p:sp>
      <p:sp>
        <p:nvSpPr>
          <p:cNvPr id="162" name="Google Shape;162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6"/>
          <p:cNvSpPr txBox="1"/>
          <p:nvPr>
            <p:ph type="title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300"/>
              <a:t>Thank you</a:t>
            </a:r>
            <a:endParaRPr sz="13300"/>
          </a:p>
        </p:txBody>
      </p:sp>
      <p:sp>
        <p:nvSpPr>
          <p:cNvPr id="168" name="Google Shape;168;p26"/>
          <p:cNvSpPr txBox="1"/>
          <p:nvPr>
            <p:ph idx="1" type="body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Contents</a:t>
            </a:r>
            <a:endParaRPr/>
          </a:p>
        </p:txBody>
      </p:sp>
      <p:sp>
        <p:nvSpPr>
          <p:cNvPr id="69" name="Google Shape;69;p14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4064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Economica"/>
              <a:buAutoNum type="arabicPeriod"/>
            </a:pPr>
            <a:r>
              <a:rPr lang="en" sz="2800">
                <a:latin typeface="Economica"/>
                <a:ea typeface="Economica"/>
                <a:cs typeface="Economica"/>
                <a:sym typeface="Economica"/>
              </a:rPr>
              <a:t>Aim of the Project</a:t>
            </a:r>
            <a:endParaRPr sz="2800">
              <a:latin typeface="Economica"/>
              <a:ea typeface="Economica"/>
              <a:cs typeface="Economica"/>
              <a:sym typeface="Economica"/>
            </a:endParaRPr>
          </a:p>
          <a:p>
            <a:pPr indent="-4064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Economica"/>
              <a:buAutoNum type="arabicPeriod"/>
            </a:pPr>
            <a:r>
              <a:rPr lang="en" sz="2800">
                <a:latin typeface="Economica"/>
                <a:ea typeface="Economica"/>
                <a:cs typeface="Economica"/>
                <a:sym typeface="Economica"/>
              </a:rPr>
              <a:t>Prior Knowledge</a:t>
            </a:r>
            <a:endParaRPr sz="2800">
              <a:latin typeface="Economica"/>
              <a:ea typeface="Economica"/>
              <a:cs typeface="Economica"/>
              <a:sym typeface="Economica"/>
            </a:endParaRPr>
          </a:p>
          <a:p>
            <a:pPr indent="-4064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Economica"/>
              <a:buAutoNum type="arabicPeriod"/>
            </a:pPr>
            <a:r>
              <a:rPr lang="en" sz="2800">
                <a:latin typeface="Economica"/>
                <a:ea typeface="Economica"/>
                <a:cs typeface="Economica"/>
                <a:sym typeface="Economica"/>
              </a:rPr>
              <a:t>Sub-divisions of the Project</a:t>
            </a:r>
            <a:endParaRPr sz="2800">
              <a:latin typeface="Economica"/>
              <a:ea typeface="Economica"/>
              <a:cs typeface="Economica"/>
              <a:sym typeface="Economica"/>
            </a:endParaRPr>
          </a:p>
          <a:p>
            <a:pPr indent="-4064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Economica"/>
              <a:buAutoNum type="arabicPeriod"/>
            </a:pPr>
            <a:r>
              <a:rPr lang="en" sz="2800">
                <a:latin typeface="Economica"/>
                <a:ea typeface="Economica"/>
                <a:cs typeface="Economica"/>
                <a:sym typeface="Economica"/>
              </a:rPr>
              <a:t>Implementation</a:t>
            </a:r>
            <a:endParaRPr sz="2800">
              <a:latin typeface="Economica"/>
              <a:ea typeface="Economica"/>
              <a:cs typeface="Economica"/>
              <a:sym typeface="Economica"/>
            </a:endParaRPr>
          </a:p>
          <a:p>
            <a:pPr indent="-4064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Economica"/>
              <a:buAutoNum type="arabicPeriod"/>
            </a:pPr>
            <a:r>
              <a:rPr lang="en" sz="2800">
                <a:latin typeface="Economica"/>
                <a:ea typeface="Economica"/>
                <a:cs typeface="Economica"/>
                <a:sym typeface="Economica"/>
              </a:rPr>
              <a:t>Demo</a:t>
            </a:r>
            <a:endParaRPr sz="2800">
              <a:latin typeface="Economica"/>
              <a:ea typeface="Economica"/>
              <a:cs typeface="Economica"/>
              <a:sym typeface="Economica"/>
            </a:endParaRPr>
          </a:p>
          <a:p>
            <a:pPr indent="-4064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Economica"/>
              <a:buAutoNum type="arabicPeriod"/>
            </a:pPr>
            <a:r>
              <a:rPr lang="en" sz="2800">
                <a:latin typeface="Economica"/>
                <a:ea typeface="Economica"/>
                <a:cs typeface="Economica"/>
                <a:sym typeface="Economica"/>
              </a:rPr>
              <a:t>Conclusions</a:t>
            </a:r>
            <a:endParaRPr sz="280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70" name="Google Shape;70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Aim of the Project</a:t>
            </a:r>
            <a:endParaRPr/>
          </a:p>
        </p:txBody>
      </p:sp>
      <p:sp>
        <p:nvSpPr>
          <p:cNvPr id="76" name="Google Shape;76;p15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>
                <a:latin typeface="Economica"/>
                <a:ea typeface="Economica"/>
                <a:cs typeface="Economica"/>
                <a:sym typeface="Economica"/>
              </a:rPr>
              <a:t>The Aim of this project is to Demonstrate a Ground Robot performing Autonomous Driving by Perception.</a:t>
            </a:r>
            <a:endParaRPr sz="2800"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00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77" name="Google Shape;77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Prior Knowledge</a:t>
            </a:r>
            <a:endParaRPr/>
          </a:p>
        </p:txBody>
      </p:sp>
      <p:sp>
        <p:nvSpPr>
          <p:cNvPr id="83" name="Google Shape;83;p16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Robot has to follow the lanes with yellow on the left and white on the right and the distance between the lane remains almost constant throughout the track.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4" name="Google Shape;8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2465300" y="2575974"/>
            <a:ext cx="2320399" cy="1305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66775" y="2068400"/>
            <a:ext cx="1584625" cy="2320399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6"/>
          <p:cNvSpPr txBox="1"/>
          <p:nvPr/>
        </p:nvSpPr>
        <p:spPr>
          <a:xfrm>
            <a:off x="3262225" y="4388800"/>
            <a:ext cx="2946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Photo of track at various parts of the track.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7" name="Google Shape;87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Sub-divisions to the Project</a:t>
            </a:r>
            <a:endParaRPr/>
          </a:p>
        </p:txBody>
      </p:sp>
      <p:sp>
        <p:nvSpPr>
          <p:cNvPr id="93" name="Google Shape;93;p17"/>
          <p:cNvSpPr txBox="1"/>
          <p:nvPr>
            <p:ph idx="1" type="body"/>
          </p:nvPr>
        </p:nvSpPr>
        <p:spPr>
          <a:xfrm>
            <a:off x="311700" y="1248775"/>
            <a:ext cx="8520600" cy="306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Get the image and apply filters to detect the lanes in the track.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Control the robot with the detected lanes.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Control the robot even when we have the one lane in </a:t>
            </a:r>
            <a:r>
              <a:rPr lang="en"/>
              <a:t>the</a:t>
            </a:r>
            <a:r>
              <a:rPr lang="en"/>
              <a:t> track.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4" name="Google Shape;9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25250" y="2330700"/>
            <a:ext cx="2224401" cy="2358475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7"/>
          <p:cNvSpPr txBox="1"/>
          <p:nvPr/>
        </p:nvSpPr>
        <p:spPr>
          <a:xfrm>
            <a:off x="3098550" y="4644550"/>
            <a:ext cx="294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Image from the robot’s camera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6" name="Google Shape;96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8"/>
          <p:cNvSpPr txBox="1"/>
          <p:nvPr>
            <p:ph type="title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3300"/>
              <a:t>Implementation</a:t>
            </a:r>
            <a:endParaRPr sz="13000"/>
          </a:p>
        </p:txBody>
      </p:sp>
      <p:sp>
        <p:nvSpPr>
          <p:cNvPr id="102" name="Google Shape;102;p18"/>
          <p:cNvSpPr txBox="1"/>
          <p:nvPr>
            <p:ph idx="1" type="body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9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1</a:t>
            </a:r>
            <a:r>
              <a:rPr lang="en"/>
              <a:t> : Image Calibration</a:t>
            </a:r>
            <a:endParaRPr/>
          </a:p>
        </p:txBody>
      </p:sp>
      <p:pic>
        <p:nvPicPr>
          <p:cNvPr id="109" name="Google Shape;10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5025" y="1181750"/>
            <a:ext cx="2822575" cy="2992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9"/>
          <p:cNvPicPr preferRelativeResize="0"/>
          <p:nvPr/>
        </p:nvPicPr>
        <p:blipFill rotWithShape="1">
          <a:blip r:embed="rId4">
            <a:alphaModFix/>
          </a:blip>
          <a:srcRect b="2008" l="0" r="0" t="0"/>
          <a:stretch/>
        </p:blipFill>
        <p:spPr>
          <a:xfrm>
            <a:off x="4772100" y="1147225"/>
            <a:ext cx="3093800" cy="2992701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9"/>
          <p:cNvSpPr txBox="1"/>
          <p:nvPr/>
        </p:nvSpPr>
        <p:spPr>
          <a:xfrm>
            <a:off x="1034963" y="4208975"/>
            <a:ext cx="2822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Before Image calibration 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2" name="Google Shape;112;p19"/>
          <p:cNvSpPr txBox="1"/>
          <p:nvPr/>
        </p:nvSpPr>
        <p:spPr>
          <a:xfrm>
            <a:off x="4954775" y="4139925"/>
            <a:ext cx="2822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Before Image calibration 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3" name="Google Shape;113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0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Step 2</a:t>
            </a:r>
            <a:r>
              <a:rPr lang="en"/>
              <a:t> : HSV Filtering</a:t>
            </a:r>
            <a:endParaRPr/>
          </a:p>
        </p:txBody>
      </p:sp>
      <p:sp>
        <p:nvSpPr>
          <p:cNvPr id="119" name="Google Shape;119;p20"/>
          <p:cNvSpPr txBox="1"/>
          <p:nvPr>
            <p:ph idx="1" type="body"/>
          </p:nvPr>
        </p:nvSpPr>
        <p:spPr>
          <a:xfrm>
            <a:off x="311700" y="1453825"/>
            <a:ext cx="8520600" cy="32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      Yellow lane Filtering                                                                                  White lane Filtering</a:t>
            </a:r>
            <a:endParaRPr/>
          </a:p>
        </p:txBody>
      </p:sp>
      <p:pic>
        <p:nvPicPr>
          <p:cNvPr id="120" name="Google Shape;12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95325"/>
            <a:ext cx="4491325" cy="310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46475" y="1210275"/>
            <a:ext cx="4527524" cy="3076925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2</a:t>
            </a:r>
            <a:r>
              <a:rPr lang="en"/>
              <a:t>: </a:t>
            </a:r>
            <a:r>
              <a:rPr lang="en"/>
              <a:t>Cropping the Image</a:t>
            </a:r>
            <a:endParaRPr/>
          </a:p>
        </p:txBody>
      </p:sp>
      <p:sp>
        <p:nvSpPr>
          <p:cNvPr id="128" name="Google Shape;128;p21"/>
          <p:cNvSpPr txBox="1"/>
          <p:nvPr>
            <p:ph idx="1" type="body"/>
          </p:nvPr>
        </p:nvSpPr>
        <p:spPr>
          <a:xfrm>
            <a:off x="311700" y="2411025"/>
            <a:ext cx="8520600" cy="24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                                 Before Cropping                                                                      After Cropping</a:t>
            </a:r>
            <a:endParaRPr/>
          </a:p>
        </p:txBody>
      </p:sp>
      <p:pic>
        <p:nvPicPr>
          <p:cNvPr id="129" name="Google Shape;129;p21"/>
          <p:cNvPicPr preferRelativeResize="0"/>
          <p:nvPr/>
        </p:nvPicPr>
        <p:blipFill rotWithShape="1">
          <a:blip r:embed="rId3">
            <a:alphaModFix/>
          </a:blip>
          <a:srcRect b="1623" l="0" r="0" t="0"/>
          <a:stretch/>
        </p:blipFill>
        <p:spPr>
          <a:xfrm>
            <a:off x="1083250" y="1147225"/>
            <a:ext cx="3093776" cy="3299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1"/>
          <p:cNvPicPr preferRelativeResize="0"/>
          <p:nvPr/>
        </p:nvPicPr>
        <p:blipFill rotWithShape="1">
          <a:blip r:embed="rId4">
            <a:alphaModFix/>
          </a:blip>
          <a:srcRect b="2496" l="1246" r="1353" t="0"/>
          <a:stretch/>
        </p:blipFill>
        <p:spPr>
          <a:xfrm>
            <a:off x="4789875" y="1147225"/>
            <a:ext cx="3190575" cy="3299450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57BB8A"/>
      </a:accent3>
      <a:accent4>
        <a:srgbClr val="78909C"/>
      </a:accent4>
      <a:accent5>
        <a:srgbClr val="607D8B"/>
      </a:accent5>
      <a:accent6>
        <a:srgbClr val="DCE755"/>
      </a:accent6>
      <a:hlink>
        <a:srgbClr val="607D8B"/>
      </a:hlink>
      <a:folHlink>
        <a:srgbClr val="607D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